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7" r:id="rId2"/>
    <p:sldId id="279" r:id="rId3"/>
    <p:sldId id="284" r:id="rId4"/>
    <p:sldId id="281" r:id="rId5"/>
    <p:sldId id="282" r:id="rId6"/>
    <p:sldId id="283" r:id="rId7"/>
  </p:sldIdLst>
  <p:sldSz cx="9144000" cy="6858000" type="screen4x3"/>
  <p:notesSz cx="6858000" cy="9144000"/>
  <p:defaultTextStyle>
    <a:defPPr>
      <a:defRPr lang="pt-B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  <a:srgbClr val="FF0000"/>
    <a:srgbClr val="CC0000"/>
    <a:srgbClr val="FF33CC"/>
    <a:srgbClr val="CC0099"/>
    <a:srgbClr val="660066"/>
    <a:srgbClr val="339933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FFBE328D-F8C1-4E10-9153-A1F88A88657F}" type="datetimeFigureOut">
              <a:rPr lang="pt-BR"/>
              <a:pPr>
                <a:defRPr/>
              </a:pPr>
              <a:t>06/10/2009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BR" noProof="0" smtClean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noProof="0" smtClean="0"/>
              <a:t>Clique para editar os estilos do texto mestre</a:t>
            </a:r>
          </a:p>
          <a:p>
            <a:pPr lvl="1"/>
            <a:r>
              <a:rPr lang="pt-BR" noProof="0" smtClean="0"/>
              <a:t>Segundo nível</a:t>
            </a:r>
          </a:p>
          <a:p>
            <a:pPr lvl="2"/>
            <a:r>
              <a:rPr lang="pt-BR" noProof="0" smtClean="0"/>
              <a:t>Terceiro nível</a:t>
            </a:r>
          </a:p>
          <a:p>
            <a:pPr lvl="3"/>
            <a:r>
              <a:rPr lang="pt-BR" noProof="0" smtClean="0"/>
              <a:t>Quarto nível</a:t>
            </a:r>
          </a:p>
          <a:p>
            <a:pPr lvl="4"/>
            <a:r>
              <a:rPr lang="pt-BR" noProof="0" smtClean="0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CC292922-5F77-490B-9F2C-F087501C48C3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9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BR" smtClean="0"/>
          </a:p>
        </p:txBody>
      </p:sp>
      <p:sp>
        <p:nvSpPr>
          <p:cNvPr id="9220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5D7B734-CCE6-466B-8A12-5DD6FB54CAFA}" type="slidenum">
              <a:rPr lang="pt-BR" smtClean="0"/>
              <a:pPr/>
              <a:t>1</a:t>
            </a:fld>
            <a:endParaRPr lang="pt-B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3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BR" smtClean="0"/>
          </a:p>
        </p:txBody>
      </p:sp>
      <p:sp>
        <p:nvSpPr>
          <p:cNvPr id="10244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3A3C327-B0B7-475A-A6E4-DE5C42F58A87}" type="slidenum">
              <a:rPr lang="pt-BR" smtClean="0"/>
              <a:pPr/>
              <a:t>2</a:t>
            </a:fld>
            <a:endParaRPr lang="pt-BR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BR" smtClean="0"/>
          </a:p>
        </p:txBody>
      </p:sp>
      <p:sp>
        <p:nvSpPr>
          <p:cNvPr id="11268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67AC54B-8455-4D03-8BA1-FEA4FCA81094}" type="slidenum">
              <a:rPr lang="pt-BR" smtClean="0"/>
              <a:pPr/>
              <a:t>3</a:t>
            </a:fld>
            <a:endParaRPr lang="pt-BR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BR" smtClean="0"/>
          </a:p>
        </p:txBody>
      </p:sp>
      <p:sp>
        <p:nvSpPr>
          <p:cNvPr id="12292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907BB27-28A5-4416-8B14-D4B8D918A87C}" type="slidenum">
              <a:rPr lang="pt-BR" smtClean="0"/>
              <a:pPr/>
              <a:t>4</a:t>
            </a:fld>
            <a:endParaRPr lang="pt-BR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BR" smtClean="0"/>
          </a:p>
        </p:txBody>
      </p:sp>
      <p:sp>
        <p:nvSpPr>
          <p:cNvPr id="13316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9BD6358-E4F6-4EE4-81D1-FE0C58B895C6}" type="slidenum">
              <a:rPr lang="pt-BR" smtClean="0"/>
              <a:pPr/>
              <a:t>5</a:t>
            </a:fld>
            <a:endParaRPr lang="pt-BR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BR" smtClean="0"/>
          </a:p>
        </p:txBody>
      </p:sp>
      <p:sp>
        <p:nvSpPr>
          <p:cNvPr id="14340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68BBE41-E4F0-46E6-A36D-AAF3EB90DFCF}" type="slidenum">
              <a:rPr lang="pt-BR" smtClean="0"/>
              <a:pPr/>
              <a:t>6</a:t>
            </a:fld>
            <a:endParaRPr lang="pt-B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EEF8D3-B4BE-4077-90B8-1D9364807B38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DFE7CE-06B1-4A39-BFBD-5AE49C368B52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4428CF-45D6-4443-A12D-9B014F533F07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DE765A-A760-4815-AB81-2F7A342B083D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7D5F96-B51B-45B6-9C0D-69D4AF82120A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8328E1-0F5A-4532-BDE3-EEB36FAFF245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994E57-3ABD-4363-9FA1-0762A48DE6B6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BCEDE8-8B87-4C64-ACA0-2A4E3362D47D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3435A0-2841-4FF2-8B8E-5C0CD33742BC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40C7B8-D759-45DD-B593-68869C46FBCD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 smtClean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8D9EA1-6D10-4CAB-A2DE-F998564AD035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 estilo do título mestre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374FC772-5411-4FBA-835B-273AD4686FA5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WordArt 4"/>
          <p:cNvSpPr>
            <a:spLocks noChangeArrowheads="1" noChangeShapeType="1" noTextEdit="1"/>
          </p:cNvSpPr>
          <p:nvPr/>
        </p:nvSpPr>
        <p:spPr bwMode="auto">
          <a:xfrm>
            <a:off x="250825" y="260350"/>
            <a:ext cx="74168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BR" sz="3600" kern="10">
                <a:ln w="9525">
                  <a:solidFill>
                    <a:srgbClr val="CC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COBRANÇA PELO USO DA ÁGUA EM PCH’S</a:t>
            </a:r>
          </a:p>
        </p:txBody>
      </p:sp>
      <p:pic>
        <p:nvPicPr>
          <p:cNvPr id="2051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1196975"/>
            <a:ext cx="3313112" cy="1584325"/>
          </a:xfrm>
          <a:prstGeom prst="rect">
            <a:avLst/>
          </a:prstGeom>
          <a:noFill/>
          <a:ln w="9525">
            <a:solidFill>
              <a:srgbClr val="990000"/>
            </a:solidFill>
            <a:miter lim="800000"/>
            <a:headEnd/>
            <a:tailEnd/>
          </a:ln>
        </p:spPr>
      </p:pic>
      <p:sp>
        <p:nvSpPr>
          <p:cNvPr id="2052" name="Text Box 7"/>
          <p:cNvSpPr txBox="1">
            <a:spLocks noChangeArrowheads="1"/>
          </p:cNvSpPr>
          <p:nvPr/>
        </p:nvSpPr>
        <p:spPr bwMode="auto">
          <a:xfrm>
            <a:off x="3924300" y="1268413"/>
            <a:ext cx="4895850" cy="162560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sz="2000">
                <a:solidFill>
                  <a:srgbClr val="0000FF"/>
                </a:solidFill>
                <a:latin typeface="Arial Black" pitchFamily="34" charset="0"/>
              </a:rPr>
              <a:t>A ÁGUA É UM RECURSO NATURAL LIMITADO, DOTADO DE </a:t>
            </a:r>
            <a:r>
              <a:rPr lang="pt-BR" sz="2000">
                <a:solidFill>
                  <a:srgbClr val="FF0000"/>
                </a:solidFill>
                <a:latin typeface="Arial Black" pitchFamily="34" charset="0"/>
              </a:rPr>
              <a:t>VALOR ECONÔMICO</a:t>
            </a:r>
          </a:p>
          <a:p>
            <a:pPr algn="ctr"/>
            <a:r>
              <a:rPr lang="pt-BR" sz="2000">
                <a:solidFill>
                  <a:srgbClr val="0000FF"/>
                </a:solidFill>
                <a:latin typeface="Arial Black" pitchFamily="34" charset="0"/>
              </a:rPr>
              <a:t>(art. 1º, II, da Lei nº 9.433, de 1997)</a:t>
            </a:r>
          </a:p>
        </p:txBody>
      </p:sp>
      <p:sp>
        <p:nvSpPr>
          <p:cNvPr id="2053" name="Text Box 8"/>
          <p:cNvSpPr txBox="1">
            <a:spLocks noChangeArrowheads="1"/>
          </p:cNvSpPr>
          <p:nvPr/>
        </p:nvSpPr>
        <p:spPr bwMode="auto">
          <a:xfrm>
            <a:off x="574675" y="3429000"/>
            <a:ext cx="79581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2000">
                <a:solidFill>
                  <a:srgbClr val="0000FF"/>
                </a:solidFill>
                <a:latin typeface="Arial Black" pitchFamily="34" charset="0"/>
              </a:rPr>
              <a:t>ECONOMIA – OIKUS NOMUS (</a:t>
            </a:r>
            <a:r>
              <a:rPr lang="pt-BR" sz="2000">
                <a:solidFill>
                  <a:srgbClr val="FF0000"/>
                </a:solidFill>
                <a:latin typeface="Arial Black" pitchFamily="34" charset="0"/>
              </a:rPr>
              <a:t>ORGANIZAÇÃO DA CASA</a:t>
            </a:r>
            <a:r>
              <a:rPr lang="pt-BR" sz="2000">
                <a:solidFill>
                  <a:srgbClr val="0000FF"/>
                </a:solidFill>
                <a:latin typeface="Arial Black" pitchFamily="34" charset="0"/>
              </a:rPr>
              <a:t>)</a:t>
            </a:r>
          </a:p>
          <a:p>
            <a:endParaRPr lang="pt-BR" sz="2000">
              <a:solidFill>
                <a:srgbClr val="0000FF"/>
              </a:solidFill>
              <a:latin typeface="Arial Black" pitchFamily="34" charset="0"/>
            </a:endParaRPr>
          </a:p>
        </p:txBody>
      </p:sp>
      <p:sp>
        <p:nvSpPr>
          <p:cNvPr id="2054" name="Text Box 9"/>
          <p:cNvSpPr txBox="1">
            <a:spLocks noChangeArrowheads="1"/>
          </p:cNvSpPr>
          <p:nvPr/>
        </p:nvSpPr>
        <p:spPr bwMode="auto">
          <a:xfrm>
            <a:off x="592138" y="4608513"/>
            <a:ext cx="920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BR">
                <a:solidFill>
                  <a:srgbClr val="0000FF"/>
                </a:solidFill>
                <a:latin typeface="Arial Black" pitchFamily="34" charset="0"/>
              </a:rPr>
              <a:t>ÁGUA</a:t>
            </a:r>
          </a:p>
        </p:txBody>
      </p:sp>
      <p:sp>
        <p:nvSpPr>
          <p:cNvPr id="2055" name="Text Box 10"/>
          <p:cNvSpPr txBox="1">
            <a:spLocks noChangeArrowheads="1"/>
          </p:cNvSpPr>
          <p:nvPr/>
        </p:nvSpPr>
        <p:spPr bwMode="auto">
          <a:xfrm>
            <a:off x="1979613" y="4365625"/>
            <a:ext cx="301625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BR">
                <a:solidFill>
                  <a:srgbClr val="0000FF"/>
                </a:solidFill>
                <a:latin typeface="Arial Black" pitchFamily="34" charset="0"/>
              </a:rPr>
              <a:t>RECURSO AMBIENTAL</a:t>
            </a:r>
          </a:p>
          <a:p>
            <a:endParaRPr lang="pt-BR">
              <a:solidFill>
                <a:srgbClr val="0000FF"/>
              </a:solidFill>
              <a:latin typeface="Arial Black" pitchFamily="34" charset="0"/>
            </a:endParaRPr>
          </a:p>
          <a:p>
            <a:r>
              <a:rPr lang="pt-BR">
                <a:solidFill>
                  <a:srgbClr val="0000FF"/>
                </a:solidFill>
                <a:latin typeface="Arial Black" pitchFamily="34" charset="0"/>
              </a:rPr>
              <a:t>RECURSO HÍDRICO</a:t>
            </a:r>
          </a:p>
        </p:txBody>
      </p:sp>
      <p:sp>
        <p:nvSpPr>
          <p:cNvPr id="2056" name="Text Box 11"/>
          <p:cNvSpPr txBox="1">
            <a:spLocks noChangeArrowheads="1"/>
          </p:cNvSpPr>
          <p:nvPr/>
        </p:nvSpPr>
        <p:spPr bwMode="auto">
          <a:xfrm>
            <a:off x="5867400" y="4581525"/>
            <a:ext cx="1247775" cy="376238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BR">
                <a:solidFill>
                  <a:srgbClr val="0000FF"/>
                </a:solidFill>
                <a:latin typeface="Arial Black" pitchFamily="34" charset="0"/>
              </a:rPr>
              <a:t>GESTÃO</a:t>
            </a:r>
          </a:p>
        </p:txBody>
      </p:sp>
      <p:sp>
        <p:nvSpPr>
          <p:cNvPr id="2057" name="Line 12"/>
          <p:cNvSpPr>
            <a:spLocks noChangeShapeType="1"/>
          </p:cNvSpPr>
          <p:nvPr/>
        </p:nvSpPr>
        <p:spPr bwMode="auto">
          <a:xfrm>
            <a:off x="6227763" y="3860800"/>
            <a:ext cx="0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t-BR"/>
          </a:p>
        </p:txBody>
      </p:sp>
      <p:sp>
        <p:nvSpPr>
          <p:cNvPr id="2058" name="AutoShape 13"/>
          <p:cNvSpPr>
            <a:spLocks/>
          </p:cNvSpPr>
          <p:nvPr/>
        </p:nvSpPr>
        <p:spPr bwMode="auto">
          <a:xfrm>
            <a:off x="1619250" y="4221163"/>
            <a:ext cx="215900" cy="1079500"/>
          </a:xfrm>
          <a:prstGeom prst="leftBrace">
            <a:avLst>
              <a:gd name="adj1" fmla="val 4166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sp>
        <p:nvSpPr>
          <p:cNvPr id="2059" name="Line 14"/>
          <p:cNvSpPr>
            <a:spLocks noChangeShapeType="1"/>
          </p:cNvSpPr>
          <p:nvPr/>
        </p:nvSpPr>
        <p:spPr bwMode="auto">
          <a:xfrm>
            <a:off x="5076825" y="4868863"/>
            <a:ext cx="43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t-BR"/>
          </a:p>
        </p:txBody>
      </p:sp>
      <p:sp>
        <p:nvSpPr>
          <p:cNvPr id="2060" name="Text Box 15"/>
          <p:cNvSpPr txBox="1">
            <a:spLocks noChangeArrowheads="1"/>
          </p:cNvSpPr>
          <p:nvPr/>
        </p:nvSpPr>
        <p:spPr bwMode="auto">
          <a:xfrm>
            <a:off x="2987675" y="5734050"/>
            <a:ext cx="5568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BR">
                <a:solidFill>
                  <a:srgbClr val="0000FF"/>
                </a:solidFill>
                <a:latin typeface="Arial Black" pitchFamily="34" charset="0"/>
              </a:rPr>
              <a:t>PRINCÍPIOS – DIRETRIZES - LEGITIMIDADE</a:t>
            </a:r>
          </a:p>
        </p:txBody>
      </p:sp>
      <p:sp>
        <p:nvSpPr>
          <p:cNvPr id="2061" name="Line 17"/>
          <p:cNvSpPr>
            <a:spLocks noChangeShapeType="1"/>
          </p:cNvSpPr>
          <p:nvPr/>
        </p:nvSpPr>
        <p:spPr bwMode="auto">
          <a:xfrm>
            <a:off x="6227763" y="5084763"/>
            <a:ext cx="0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4"/>
          <p:cNvSpPr txBox="1">
            <a:spLocks noChangeArrowheads="1"/>
          </p:cNvSpPr>
          <p:nvPr/>
        </p:nvSpPr>
        <p:spPr bwMode="auto">
          <a:xfrm>
            <a:off x="285750" y="928688"/>
            <a:ext cx="82804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i="1">
                <a:solidFill>
                  <a:srgbClr val="0000FF"/>
                </a:solidFill>
                <a:latin typeface="Arial Black" pitchFamily="34" charset="0"/>
              </a:rPr>
              <a:t>A COBRANÇA OCORRE PELO USO E POR SERVIÇOS ESSENCIAIS, ENVOLVENDO RECURSOS NATURAIS E QUE NÃO PODEM SER REGIDOS PELAS LEIS DE LIVRE MERCADO.</a:t>
            </a:r>
            <a:endParaRPr lang="pt-BR">
              <a:solidFill>
                <a:srgbClr val="0000FF"/>
              </a:solidFill>
              <a:latin typeface="Arial Black" pitchFamily="34" charset="0"/>
            </a:endParaRPr>
          </a:p>
          <a:p>
            <a:endParaRPr lang="pt-BR">
              <a:solidFill>
                <a:srgbClr val="0000FF"/>
              </a:solidFill>
              <a:latin typeface="Arial Black" pitchFamily="34" charset="0"/>
            </a:endParaRPr>
          </a:p>
          <a:p>
            <a:endParaRPr lang="pt-BR">
              <a:solidFill>
                <a:srgbClr val="0000FF"/>
              </a:solidFill>
              <a:latin typeface="Arial Black" pitchFamily="34" charset="0"/>
            </a:endParaRPr>
          </a:p>
          <a:p>
            <a:r>
              <a:rPr lang="pt-BR">
                <a:solidFill>
                  <a:srgbClr val="0000FF"/>
                </a:solidFill>
                <a:latin typeface="Arial Black" pitchFamily="34" charset="0"/>
              </a:rPr>
              <a:t>NATUREZA JURÍDICA DA COBRANÇA</a:t>
            </a:r>
          </a:p>
          <a:p>
            <a:endParaRPr lang="pt-BR">
              <a:solidFill>
                <a:srgbClr val="0000FF"/>
              </a:solidFill>
              <a:latin typeface="Arial Black" pitchFamily="34" charset="0"/>
            </a:endParaRPr>
          </a:p>
          <a:p>
            <a:r>
              <a:rPr lang="pt-BR">
                <a:solidFill>
                  <a:srgbClr val="0000FF"/>
                </a:solidFill>
                <a:latin typeface="Arial Black" pitchFamily="34" charset="0"/>
              </a:rPr>
              <a:t>CARÁTER INOVADOR E DESCENTRALIZADOR</a:t>
            </a:r>
          </a:p>
        </p:txBody>
      </p:sp>
      <p:sp>
        <p:nvSpPr>
          <p:cNvPr id="3075" name="Text Box 6"/>
          <p:cNvSpPr txBox="1">
            <a:spLocks noChangeArrowheads="1"/>
          </p:cNvSpPr>
          <p:nvPr/>
        </p:nvSpPr>
        <p:spPr bwMode="auto">
          <a:xfrm>
            <a:off x="323850" y="3429000"/>
            <a:ext cx="84963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>
                <a:solidFill>
                  <a:srgbClr val="0000FF"/>
                </a:solidFill>
                <a:latin typeface="Arial Black" pitchFamily="34" charset="0"/>
              </a:rPr>
              <a:t>ISENÇÃO: USOS INSIGNIFICANTES E PEQUENOS NÚCLEOS POPULACIONAIS (Art. 12, § 2º, da Lei nº 9.433, de 1997)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4"/>
          <p:cNvSpPr txBox="1">
            <a:spLocks noChangeArrowheads="1"/>
          </p:cNvSpPr>
          <p:nvPr/>
        </p:nvSpPr>
        <p:spPr bwMode="auto">
          <a:xfrm>
            <a:off x="2268538" y="260350"/>
            <a:ext cx="46672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BR">
                <a:solidFill>
                  <a:srgbClr val="0000FF"/>
                </a:solidFill>
                <a:latin typeface="Arial Black" pitchFamily="34" charset="0"/>
              </a:rPr>
              <a:t>INSTRUMENTOS DE GESTÃO DE RH</a:t>
            </a:r>
          </a:p>
          <a:p>
            <a:r>
              <a:rPr lang="pt-BR">
                <a:solidFill>
                  <a:srgbClr val="0000FF"/>
                </a:solidFill>
                <a:latin typeface="Arial Black" pitchFamily="34" charset="0"/>
              </a:rPr>
              <a:t>	(Lei nº 9.433, DE 1997)</a:t>
            </a:r>
          </a:p>
        </p:txBody>
      </p:sp>
      <p:sp>
        <p:nvSpPr>
          <p:cNvPr id="4099" name="Text Box 5"/>
          <p:cNvSpPr txBox="1">
            <a:spLocks noChangeArrowheads="1"/>
          </p:cNvSpPr>
          <p:nvPr/>
        </p:nvSpPr>
        <p:spPr bwMode="auto">
          <a:xfrm>
            <a:off x="82550" y="1268413"/>
            <a:ext cx="906145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BR">
                <a:solidFill>
                  <a:srgbClr val="0000FF"/>
                </a:solidFill>
                <a:latin typeface="Arial Black" pitchFamily="34" charset="0"/>
              </a:rPr>
              <a:t>PLANOS DE RH  - OUTORGA – S. DE INFORMAÇÃO – ENQUADRAMENTO</a:t>
            </a:r>
          </a:p>
          <a:p>
            <a:endParaRPr lang="pt-BR">
              <a:solidFill>
                <a:srgbClr val="0000FF"/>
              </a:solidFill>
              <a:latin typeface="Arial Black" pitchFamily="34" charset="0"/>
            </a:endParaRPr>
          </a:p>
          <a:p>
            <a:r>
              <a:rPr lang="pt-BR">
                <a:solidFill>
                  <a:srgbClr val="0000FF"/>
                </a:solidFill>
                <a:latin typeface="Arial Black" pitchFamily="34" charset="0"/>
              </a:rPr>
              <a:t>			     </a:t>
            </a:r>
            <a:r>
              <a:rPr lang="pt-BR" sz="2000">
                <a:solidFill>
                  <a:srgbClr val="0000FF"/>
                </a:solidFill>
                <a:latin typeface="Arial Black" pitchFamily="34" charset="0"/>
              </a:rPr>
              <a:t>COBRANÇA</a:t>
            </a:r>
          </a:p>
        </p:txBody>
      </p:sp>
      <p:sp>
        <p:nvSpPr>
          <p:cNvPr id="4100" name="Text Box 7"/>
          <p:cNvSpPr txBox="1">
            <a:spLocks noChangeArrowheads="1"/>
          </p:cNvSpPr>
          <p:nvPr/>
        </p:nvSpPr>
        <p:spPr bwMode="auto">
          <a:xfrm>
            <a:off x="323850" y="2420938"/>
            <a:ext cx="3744913" cy="2573337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b="1">
                <a:solidFill>
                  <a:srgbClr val="0000FF"/>
                </a:solidFill>
                <a:latin typeface="Arial Black" pitchFamily="34" charset="0"/>
              </a:rPr>
              <a:t>OBJETIVOS</a:t>
            </a:r>
          </a:p>
          <a:p>
            <a:pPr algn="ctr"/>
            <a:endParaRPr lang="pt-BR">
              <a:solidFill>
                <a:srgbClr val="0000FF"/>
              </a:solidFill>
              <a:latin typeface="Arial Black" pitchFamily="34" charset="0"/>
            </a:endParaRPr>
          </a:p>
          <a:p>
            <a:pPr algn="ctr"/>
            <a:r>
              <a:rPr lang="pt-BR">
                <a:solidFill>
                  <a:srgbClr val="0000FF"/>
                </a:solidFill>
                <a:latin typeface="Arial Black" pitchFamily="34" charset="0"/>
              </a:rPr>
              <a:t>DAR INDICAÇÃO DO SEU REAL VALOR</a:t>
            </a:r>
          </a:p>
          <a:p>
            <a:pPr algn="ctr"/>
            <a:endParaRPr lang="pt-BR">
              <a:solidFill>
                <a:srgbClr val="0000FF"/>
              </a:solidFill>
              <a:latin typeface="Arial Black" pitchFamily="34" charset="0"/>
            </a:endParaRPr>
          </a:p>
          <a:p>
            <a:pPr algn="ctr"/>
            <a:r>
              <a:rPr lang="pt-BR">
                <a:solidFill>
                  <a:srgbClr val="0000FF"/>
                </a:solidFill>
                <a:latin typeface="Arial Black" pitchFamily="34" charset="0"/>
              </a:rPr>
              <a:t>INCENTIVAR A RACIONALIZAÇÃO</a:t>
            </a:r>
          </a:p>
          <a:p>
            <a:pPr algn="ctr"/>
            <a:endParaRPr lang="pt-BR">
              <a:solidFill>
                <a:srgbClr val="0000FF"/>
              </a:solidFill>
              <a:latin typeface="Arial Black" pitchFamily="34" charset="0"/>
            </a:endParaRPr>
          </a:p>
          <a:p>
            <a:pPr algn="ctr"/>
            <a:r>
              <a:rPr lang="pt-BR">
                <a:solidFill>
                  <a:srgbClr val="0000FF"/>
                </a:solidFill>
                <a:latin typeface="Arial Black" pitchFamily="34" charset="0"/>
              </a:rPr>
              <a:t>OBTER RECURSOS</a:t>
            </a:r>
          </a:p>
        </p:txBody>
      </p:sp>
      <p:sp>
        <p:nvSpPr>
          <p:cNvPr id="4101" name="Text Box 8"/>
          <p:cNvSpPr txBox="1">
            <a:spLocks noChangeArrowheads="1"/>
          </p:cNvSpPr>
          <p:nvPr/>
        </p:nvSpPr>
        <p:spPr bwMode="auto">
          <a:xfrm>
            <a:off x="4643438" y="2420938"/>
            <a:ext cx="4176712" cy="2573337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b="1">
                <a:solidFill>
                  <a:srgbClr val="FF0000"/>
                </a:solidFill>
                <a:latin typeface="Arial Black" pitchFamily="34" charset="0"/>
              </a:rPr>
              <a:t>CRITÉRIOS PARA OS VALORES</a:t>
            </a:r>
          </a:p>
          <a:p>
            <a:endParaRPr lang="pt-BR">
              <a:solidFill>
                <a:srgbClr val="FF0000"/>
              </a:solidFill>
              <a:latin typeface="Arial Black" pitchFamily="34" charset="0"/>
            </a:endParaRPr>
          </a:p>
          <a:p>
            <a:r>
              <a:rPr lang="pt-BR">
                <a:solidFill>
                  <a:srgbClr val="FF0000"/>
                </a:solidFill>
                <a:latin typeface="Arial Black" pitchFamily="34" charset="0"/>
              </a:rPr>
              <a:t>VOLUME RETIRADO</a:t>
            </a:r>
          </a:p>
          <a:p>
            <a:endParaRPr lang="pt-BR">
              <a:solidFill>
                <a:srgbClr val="FF0000"/>
              </a:solidFill>
              <a:latin typeface="Arial Black" pitchFamily="34" charset="0"/>
            </a:endParaRPr>
          </a:p>
          <a:p>
            <a:r>
              <a:rPr lang="pt-BR">
                <a:solidFill>
                  <a:srgbClr val="FF0000"/>
                </a:solidFill>
                <a:latin typeface="Arial Black" pitchFamily="34" charset="0"/>
              </a:rPr>
              <a:t>VOLUME LANÇADO-REGIME DE</a:t>
            </a:r>
          </a:p>
          <a:p>
            <a:r>
              <a:rPr lang="pt-BR">
                <a:solidFill>
                  <a:srgbClr val="FF0000"/>
                </a:solidFill>
                <a:latin typeface="Arial Black" pitchFamily="34" charset="0"/>
              </a:rPr>
              <a:t>VARIAÇÃO E AS CARACTERÍSTICAS</a:t>
            </a:r>
          </a:p>
          <a:p>
            <a:r>
              <a:rPr lang="pt-BR">
                <a:solidFill>
                  <a:srgbClr val="FF0000"/>
                </a:solidFill>
                <a:latin typeface="Arial Black" pitchFamily="34" charset="0"/>
              </a:rPr>
              <a:t>FÍSICO-QUÍMICA, BIOLÓGICAS E DE TOXIDADE DO AFLUENTE</a:t>
            </a:r>
          </a:p>
        </p:txBody>
      </p:sp>
      <p:sp>
        <p:nvSpPr>
          <p:cNvPr id="4102" name="Text Box 14"/>
          <p:cNvSpPr txBox="1">
            <a:spLocks noChangeArrowheads="1"/>
          </p:cNvSpPr>
          <p:nvPr/>
        </p:nvSpPr>
        <p:spPr bwMode="auto">
          <a:xfrm>
            <a:off x="395288" y="5445125"/>
            <a:ext cx="8351837" cy="925513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>
                <a:solidFill>
                  <a:srgbClr val="0000FF"/>
                </a:solidFill>
                <a:latin typeface="Arial Black" pitchFamily="34" charset="0"/>
              </a:rPr>
              <a:t>INCUMBE AOS </a:t>
            </a:r>
            <a:r>
              <a:rPr lang="pt-BR">
                <a:solidFill>
                  <a:srgbClr val="FF0000"/>
                </a:solidFill>
                <a:latin typeface="Arial Black" pitchFamily="34" charset="0"/>
              </a:rPr>
              <a:t>COMITÊS</a:t>
            </a:r>
            <a:r>
              <a:rPr lang="pt-BR">
                <a:solidFill>
                  <a:srgbClr val="0000FF"/>
                </a:solidFill>
                <a:latin typeface="Arial Black" pitchFamily="34" charset="0"/>
              </a:rPr>
              <a:t> ESTABELECER MECANISMOS DE COBRANÇA E SUGERIR VALORES E AO </a:t>
            </a:r>
            <a:r>
              <a:rPr lang="pt-BR">
                <a:solidFill>
                  <a:srgbClr val="FF0000"/>
                </a:solidFill>
                <a:latin typeface="Arial Black" pitchFamily="34" charset="0"/>
              </a:rPr>
              <a:t>CNRH</a:t>
            </a:r>
            <a:r>
              <a:rPr lang="pt-BR">
                <a:solidFill>
                  <a:srgbClr val="0000FF"/>
                </a:solidFill>
                <a:latin typeface="Arial Black" pitchFamily="34" charset="0"/>
              </a:rPr>
              <a:t> ESTABELECER CRITÉRIOS GERAIS PARA COBRANÇA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WordArt 4"/>
          <p:cNvSpPr>
            <a:spLocks noChangeArrowheads="1" noChangeShapeType="1" noTextEdit="1"/>
          </p:cNvSpPr>
          <p:nvPr/>
        </p:nvSpPr>
        <p:spPr bwMode="auto">
          <a:xfrm>
            <a:off x="539750" y="4076700"/>
            <a:ext cx="287655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BR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COBRANÇA</a:t>
            </a:r>
          </a:p>
        </p:txBody>
      </p:sp>
      <p:sp>
        <p:nvSpPr>
          <p:cNvPr id="5123" name="WordArt 5"/>
          <p:cNvSpPr>
            <a:spLocks noChangeArrowheads="1" noChangeShapeType="1" noTextEdit="1"/>
          </p:cNvSpPr>
          <p:nvPr/>
        </p:nvSpPr>
        <p:spPr bwMode="auto">
          <a:xfrm>
            <a:off x="468313" y="404813"/>
            <a:ext cx="398145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BR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COMPENSAÇÃO</a:t>
            </a:r>
          </a:p>
        </p:txBody>
      </p:sp>
      <p:sp>
        <p:nvSpPr>
          <p:cNvPr id="5124" name="Text Box 6"/>
          <p:cNvSpPr txBox="1">
            <a:spLocks noChangeArrowheads="1"/>
          </p:cNvSpPr>
          <p:nvPr/>
        </p:nvSpPr>
        <p:spPr bwMode="auto">
          <a:xfrm>
            <a:off x="519113" y="1268413"/>
            <a:ext cx="8085137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2000">
                <a:solidFill>
                  <a:srgbClr val="0000FF"/>
                </a:solidFill>
                <a:latin typeface="Arial Black" pitchFamily="34" charset="0"/>
              </a:rPr>
              <a:t>DEVIDAS AOS ESTADOS, DF E MUNICÍPIOS PELA UTILIZAÇÃO DE RH PARA FINS DE ENERGIA ELÉTRICA ESTÃO RELACIONADAS AOS DANOS CAUSADOS PELA ATIVIDADE AOS ENTES FEDERADOS</a:t>
            </a:r>
          </a:p>
          <a:p>
            <a:endParaRPr lang="pt-BR" sz="2000">
              <a:solidFill>
                <a:srgbClr val="0000FF"/>
              </a:solidFill>
              <a:latin typeface="Arial Black" pitchFamily="34" charset="0"/>
            </a:endParaRPr>
          </a:p>
          <a:p>
            <a:r>
              <a:rPr lang="pt-BR" sz="2000">
                <a:solidFill>
                  <a:srgbClr val="FF0000"/>
                </a:solidFill>
                <a:latin typeface="Arial Black" pitchFamily="34" charset="0"/>
              </a:rPr>
              <a:t>CARÁTER DE INDENIZAÇÃO PELA IMPOSSIBILDADE DE USO DE UM BEM COLETIVO</a:t>
            </a:r>
            <a:r>
              <a:rPr lang="pt-BR"/>
              <a:t> </a:t>
            </a:r>
          </a:p>
        </p:txBody>
      </p:sp>
      <p:sp>
        <p:nvSpPr>
          <p:cNvPr id="5125" name="Text Box 7"/>
          <p:cNvSpPr txBox="1">
            <a:spLocks noChangeArrowheads="1"/>
          </p:cNvSpPr>
          <p:nvPr/>
        </p:nvSpPr>
        <p:spPr bwMode="auto">
          <a:xfrm>
            <a:off x="592138" y="4797425"/>
            <a:ext cx="8301037" cy="158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2000">
                <a:solidFill>
                  <a:srgbClr val="0000FF"/>
                </a:solidFill>
                <a:latin typeface="Arial Black" pitchFamily="34" charset="0"/>
              </a:rPr>
              <a:t>ESTÁ RELACIONADA AO SINGREH E A IMPLEMENTAÇÃO DA PNRH</a:t>
            </a:r>
          </a:p>
          <a:p>
            <a:endParaRPr lang="pt-BR" sz="2000">
              <a:solidFill>
                <a:srgbClr val="0000FF"/>
              </a:solidFill>
              <a:latin typeface="Arial Black" pitchFamily="34" charset="0"/>
            </a:endParaRPr>
          </a:p>
          <a:p>
            <a:r>
              <a:rPr lang="pt-BR" sz="2000">
                <a:solidFill>
                  <a:srgbClr val="FF0000"/>
                </a:solidFill>
                <a:latin typeface="Arial Black" pitchFamily="34" charset="0"/>
              </a:rPr>
              <a:t>PAGAMENTO PELO USO DE UM BEM COLETIVO</a:t>
            </a:r>
            <a:r>
              <a:rPr lang="pt-BR"/>
              <a:t> </a:t>
            </a:r>
            <a:r>
              <a:rPr lang="pt-BR">
                <a:solidFill>
                  <a:srgbClr val="FF0000"/>
                </a:solidFill>
                <a:latin typeface="Arial Black" pitchFamily="34" charset="0"/>
              </a:rPr>
              <a:t>(PRINCÍPIO POLUIDOR/USUÁRIO – PAGADOR)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/>
          <p:cNvSpPr>
            <a:spLocks noChangeArrowheads="1"/>
          </p:cNvSpPr>
          <p:nvPr/>
        </p:nvSpPr>
        <p:spPr bwMode="auto">
          <a:xfrm>
            <a:off x="428625" y="1357313"/>
            <a:ext cx="7993063" cy="650875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>
                <a:solidFill>
                  <a:srgbClr val="0000FF"/>
                </a:solidFill>
                <a:latin typeface="Arial Black" pitchFamily="34" charset="0"/>
              </a:rPr>
              <a:t>A </a:t>
            </a:r>
            <a:r>
              <a:rPr lang="pt-BR">
                <a:solidFill>
                  <a:srgbClr val="FF0000"/>
                </a:solidFill>
                <a:latin typeface="Arial Black" pitchFamily="34" charset="0"/>
              </a:rPr>
              <a:t>COMPENSAÇÃO</a:t>
            </a:r>
            <a:r>
              <a:rPr lang="pt-BR">
                <a:solidFill>
                  <a:srgbClr val="0000FF"/>
                </a:solidFill>
                <a:latin typeface="Arial Black" pitchFamily="34" charset="0"/>
              </a:rPr>
              <a:t> FINANCEIRA É UM RESSARCIMENTO PELA OCUPAÇÃO DE ÁREAS POR USINAS HIDRELÉTRICAS</a:t>
            </a:r>
          </a:p>
        </p:txBody>
      </p:sp>
      <p:sp>
        <p:nvSpPr>
          <p:cNvPr id="6147" name="Text Box 6"/>
          <p:cNvSpPr txBox="1">
            <a:spLocks noChangeArrowheads="1"/>
          </p:cNvSpPr>
          <p:nvPr/>
        </p:nvSpPr>
        <p:spPr bwMode="auto">
          <a:xfrm>
            <a:off x="428625" y="2928938"/>
            <a:ext cx="8229600" cy="1474787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>
                <a:solidFill>
                  <a:srgbClr val="0000FF"/>
                </a:solidFill>
                <a:latin typeface="Arial Black" pitchFamily="34" charset="0"/>
              </a:rPr>
              <a:t>A </a:t>
            </a:r>
            <a:r>
              <a:rPr lang="pt-BR">
                <a:solidFill>
                  <a:srgbClr val="FF0000"/>
                </a:solidFill>
                <a:latin typeface="Arial Black" pitchFamily="34" charset="0"/>
              </a:rPr>
              <a:t>COBRANÇA</a:t>
            </a:r>
            <a:r>
              <a:rPr lang="pt-BR">
                <a:solidFill>
                  <a:srgbClr val="0000FF"/>
                </a:solidFill>
                <a:latin typeface="Arial Black" pitchFamily="34" charset="0"/>
              </a:rPr>
              <a:t> VISA RECONHECER A ÁGUA COMO BEM ECONÔMICO E DAR AO USUÁRIO UMA INDICAÇÃO DE SEU REAL VALOR; INCENTIVAR A RACIONALIZAÇÃO DO USO DA ÁGUA; E OBTER RECURSOS PARA O FINANCIAMENTO DE PROGRAMAS CONTEMPLADOS NO PLANO NACIONAL DE RH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4"/>
          <p:cNvSpPr txBox="1">
            <a:spLocks noChangeArrowheads="1"/>
          </p:cNvSpPr>
          <p:nvPr/>
        </p:nvSpPr>
        <p:spPr bwMode="auto">
          <a:xfrm>
            <a:off x="2241550" y="0"/>
            <a:ext cx="4662488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endParaRPr lang="pt-BR" sz="2400">
              <a:solidFill>
                <a:srgbClr val="0000FF"/>
              </a:solidFill>
              <a:latin typeface="Arial Black" pitchFamily="34" charset="0"/>
            </a:endParaRPr>
          </a:p>
          <a:p>
            <a:pPr algn="ctr"/>
            <a:endParaRPr lang="pt-BR" sz="2400">
              <a:solidFill>
                <a:srgbClr val="0000FF"/>
              </a:solidFill>
              <a:latin typeface="Arial Black" pitchFamily="34" charset="0"/>
            </a:endParaRPr>
          </a:p>
          <a:p>
            <a:pPr algn="ctr"/>
            <a:r>
              <a:rPr lang="pt-BR" sz="2000">
                <a:solidFill>
                  <a:srgbClr val="0000FF"/>
                </a:solidFill>
                <a:latin typeface="Arial Black" pitchFamily="34" charset="0"/>
              </a:rPr>
              <a:t>Art. 17 da Lei nº 9.648, de 1998 </a:t>
            </a:r>
          </a:p>
          <a:p>
            <a:pPr algn="ctr"/>
            <a:endParaRPr lang="pt-BR" sz="2000">
              <a:solidFill>
                <a:srgbClr val="0000FF"/>
              </a:solidFill>
              <a:latin typeface="Arial Black" pitchFamily="34" charset="0"/>
            </a:endParaRPr>
          </a:p>
          <a:p>
            <a:pPr algn="ctr"/>
            <a:r>
              <a:rPr lang="pt-BR" sz="2000">
                <a:solidFill>
                  <a:srgbClr val="0000FF"/>
                </a:solidFill>
                <a:latin typeface="Arial Black" pitchFamily="34" charset="0"/>
              </a:rPr>
              <a:t>Má técnica legislativa</a:t>
            </a:r>
          </a:p>
          <a:p>
            <a:pPr algn="ctr"/>
            <a:endParaRPr lang="pt-BR" sz="2000">
              <a:solidFill>
                <a:srgbClr val="0000FF"/>
              </a:solidFill>
              <a:latin typeface="Arial Black" pitchFamily="34" charset="0"/>
            </a:endParaRPr>
          </a:p>
          <a:p>
            <a:pPr algn="ctr"/>
            <a:endParaRPr lang="pt-BR" sz="2000">
              <a:solidFill>
                <a:srgbClr val="0000FF"/>
              </a:solidFill>
              <a:latin typeface="Arial Black" pitchFamily="34" charset="0"/>
            </a:endParaRPr>
          </a:p>
          <a:p>
            <a:pPr algn="ctr"/>
            <a:r>
              <a:rPr lang="pt-BR" sz="2000">
                <a:solidFill>
                  <a:srgbClr val="0000FF"/>
                </a:solidFill>
                <a:latin typeface="Arial Black" pitchFamily="34" charset="0"/>
              </a:rPr>
              <a:t>ALTERNATIVAS</a:t>
            </a:r>
          </a:p>
          <a:p>
            <a:pPr algn="ctr"/>
            <a:endParaRPr lang="pt-BR" sz="2000">
              <a:solidFill>
                <a:srgbClr val="0000FF"/>
              </a:solidFill>
              <a:latin typeface="Arial Black" pitchFamily="34" charset="0"/>
            </a:endParaRPr>
          </a:p>
          <a:p>
            <a:pPr algn="ctr"/>
            <a:r>
              <a:rPr lang="pt-BR" sz="2000">
                <a:solidFill>
                  <a:srgbClr val="0000FF"/>
                </a:solidFill>
                <a:latin typeface="Arial Black" pitchFamily="34" charset="0"/>
              </a:rPr>
              <a:t>1ª Interpretação sistêmica</a:t>
            </a:r>
          </a:p>
          <a:p>
            <a:pPr algn="ctr"/>
            <a:r>
              <a:rPr lang="pt-BR" sz="2000">
                <a:solidFill>
                  <a:srgbClr val="0000FF"/>
                </a:solidFill>
                <a:latin typeface="Arial Black" pitchFamily="34" charset="0"/>
              </a:rPr>
              <a:t>(insegurança jurídica?)</a:t>
            </a:r>
          </a:p>
          <a:p>
            <a:pPr algn="ctr"/>
            <a:endParaRPr lang="pt-BR" sz="2000">
              <a:solidFill>
                <a:srgbClr val="0000FF"/>
              </a:solidFill>
              <a:latin typeface="Arial Black" pitchFamily="34" charset="0"/>
            </a:endParaRPr>
          </a:p>
          <a:p>
            <a:pPr algn="ctr"/>
            <a:r>
              <a:rPr lang="pt-BR" sz="2000">
                <a:solidFill>
                  <a:srgbClr val="0000FF"/>
                </a:solidFill>
                <a:latin typeface="Arial Black" pitchFamily="34" charset="0"/>
              </a:rPr>
              <a:t>2ª Ato Normativo</a:t>
            </a:r>
          </a:p>
          <a:p>
            <a:pPr algn="ctr"/>
            <a:endParaRPr lang="pt-BR" sz="2000">
              <a:solidFill>
                <a:srgbClr val="0000FF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sign padrão">
  <a:themeElements>
    <a:clrScheme name="Design padrã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sign padrã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sign padrã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315</TotalTime>
  <Words>325</Words>
  <Application>Microsoft Office PowerPoint</Application>
  <PresentationFormat>Apresentação na tela (4:3)</PresentationFormat>
  <Paragraphs>66</Paragraphs>
  <Slides>6</Slides>
  <Notes>6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6</vt:i4>
      </vt:variant>
    </vt:vector>
  </HeadingPairs>
  <TitlesOfParts>
    <vt:vector size="10" baseType="lpstr">
      <vt:lpstr>Arial</vt:lpstr>
      <vt:lpstr>Calibri</vt:lpstr>
      <vt:lpstr>Arial Black</vt:lpstr>
      <vt:lpstr>Design padrão</vt:lpstr>
      <vt:lpstr>Slide 1</vt:lpstr>
      <vt:lpstr>Slide 2</vt:lpstr>
      <vt:lpstr>Slide 3</vt:lpstr>
      <vt:lpstr>Slide 4</vt:lpstr>
      <vt:lpstr>Slide 5</vt:lpstr>
      <vt:lpstr>Slide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PERSONAL COMPUTER</dc:creator>
  <cp:lastModifiedBy>emilianoribeiro</cp:lastModifiedBy>
  <cp:revision>51</cp:revision>
  <dcterms:created xsi:type="dcterms:W3CDTF">1980-01-04T02:38:43Z</dcterms:created>
  <dcterms:modified xsi:type="dcterms:W3CDTF">2009-10-06T16:44:08Z</dcterms:modified>
</cp:coreProperties>
</file>